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349" r:id="rId2"/>
    <p:sldId id="256" r:id="rId3"/>
    <p:sldId id="287" r:id="rId4"/>
    <p:sldId id="335" r:id="rId5"/>
    <p:sldId id="337" r:id="rId6"/>
    <p:sldId id="338" r:id="rId7"/>
    <p:sldId id="339" r:id="rId8"/>
    <p:sldId id="344" r:id="rId9"/>
    <p:sldId id="345" r:id="rId10"/>
    <p:sldId id="346" r:id="rId11"/>
    <p:sldId id="347" r:id="rId12"/>
    <p:sldId id="348" r:id="rId13"/>
    <p:sldId id="350" r:id="rId14"/>
    <p:sldId id="329" r:id="rId15"/>
    <p:sldId id="33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62"/>
  </p:normalViewPr>
  <p:slideViewPr>
    <p:cSldViewPr snapToGrid="0">
      <p:cViewPr varScale="1">
        <p:scale>
          <a:sx n="79" d="100"/>
          <a:sy n="79" d="100"/>
        </p:scale>
        <p:origin x="629" y="72"/>
      </p:cViewPr>
      <p:guideLst/>
    </p:cSldViewPr>
  </p:slideViewPr>
  <p:outlineViewPr>
    <p:cViewPr>
      <p:scale>
        <a:sx n="33" d="100"/>
        <a:sy n="33" d="100"/>
      </p:scale>
      <p:origin x="0" y="-10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1468-6A35-3541-85C9-5D92C04885FF}" type="datetimeFigureOut">
              <a:rPr lang="nl-NL" smtClean="0"/>
              <a:t>29-10-2024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A181-BAD2-F54F-810B-2804B472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36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A181-BAD2-F54F-810B-2804B472753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55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12241-F16A-4151-5A13-6B2DB82A6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A18A3B-0395-2163-6087-02E86D02E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729020-FA4B-33E8-DEB2-689B02346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140B69-3110-91FE-70ED-3F3A92D5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A181-BAD2-F54F-810B-2804B472753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00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EAC8-43DD-E222-B7DE-52F52BE2C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2BDE14-93B1-AFFF-671D-B09D19A35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A34D605-25DE-E1C6-FC54-53F5D5EA7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C62BF9-7DA8-940F-87E7-D7D12F6EE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A181-BAD2-F54F-810B-2804B472753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2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FC694-5652-7296-623B-909A72FD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26B479-DE40-C762-0C7B-E14A66A5D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23506A3-8205-F403-B3F3-2D3E554A0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2DD53E-4089-44B5-71E6-1E8BB1BD6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A181-BAD2-F54F-810B-2804B472753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22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F393-1FF6-BD0E-3B30-5AD558DC4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B36D07A-64AD-5998-128A-50ACEA40C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96401A-7CB5-3328-E82D-A6E5585F8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3788D9-5F23-1BD8-F1D5-F85C4AEFC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A181-BAD2-F54F-810B-2804B472753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36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D80C-4656-844E-E018-747AA0B68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704A4BE-3541-23E7-A887-10A0A98D0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85BA23-ECD7-0E43-F633-9B48983E6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05E434-1FCC-9FCD-3EC7-5538FD889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7A181-BAD2-F54F-810B-2804B472753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F92B3-C543-11EB-076C-3C932B72D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E9A549-111B-FBED-7345-3693238F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269CFA-6655-0EEC-91E1-0C5E0BA7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2CC-D279-B54D-AF99-C5EB5FEC6C34}" type="datetime1">
              <a:rPr lang="nl-NL" smtClean="0"/>
              <a:t>29-10-2024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612F4F-4250-97CF-A0F5-8EBB93AF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73CDE-5F3D-D18E-F724-3F15CA7C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08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A002E-4C98-E205-D205-1FE9DA51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6861E6-5858-542D-29F0-6EE8C0D0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86552E-A5B1-51E4-B267-AE9BCA6F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1328-F908-CD43-A80D-12A5FDB41D29}" type="datetime1">
              <a:rPr lang="nl-NL" smtClean="0"/>
              <a:t>29-10-2024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4DAA5D-57F2-43FA-A617-16D0D722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D3E3A6-8E63-6FA5-74A9-DB3E2E2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55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F2501B-697D-4B8B-CB7F-EF8093491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13EAA4-C50B-8035-70CD-F67E78BC9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E1C171-0D27-5927-94F3-E768A772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F84D-7721-7442-AE9B-EF3654A840D0}" type="datetime1">
              <a:rPr lang="nl-NL" smtClean="0"/>
              <a:t>29-10-2024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13044A-9D30-4178-3746-FD67090B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525242-1B51-9C3B-5349-D48D88C4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9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53395-F0C9-2256-DBAA-19A83D5D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F5CFA-271D-9345-DC66-FA34147D8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A4BC9-620C-DB6F-FA36-3521FFA8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7A23-41DF-9E43-A6BD-D2B55A2CB13C}" type="datetime1">
              <a:rPr lang="nl-NL" smtClean="0"/>
              <a:t>29-10-2024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33FC16-F69C-AAA2-13A8-6B3A75EC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976500-9EF3-CBB1-85FD-5382D388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78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04CCC-7B3F-0C9E-7F58-390E10B8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875C15-311D-328F-7A82-231BD6AA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9C811-47E2-1C7A-F571-484105BA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ACD7-4B60-C14A-8697-C854EBE3865E}" type="datetime1">
              <a:rPr lang="nl-NL" smtClean="0"/>
              <a:t>29-10-2024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F5C5B1-775D-5DC0-F296-71435D8B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485A7-6573-2969-03E7-F55F338F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2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F3690-1536-6D66-EAAE-D6C90522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C57C59-7A11-B9A3-48CA-CB794F1D8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4DF8D4-8315-724E-63B5-2F30371C9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8F2309-8672-FFAD-3BB4-8F0A2897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017A-CF90-1249-AD98-43BE7F97979F}" type="datetime1">
              <a:rPr lang="nl-NL" smtClean="0"/>
              <a:t>29-10-2024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4C4208-B1B2-D5AD-974E-C4BEB26C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640046-7BC4-6583-82B9-2E8657AF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92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7ACAC-CCBE-E399-0789-4D4C26FF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23A578-86B5-1E8B-DE8C-206E3BFA4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725DEC-879B-4D32-8043-189EA8289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4DE621-FEA7-2A63-3830-BB1900AA7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ED70CAA-CE0F-F563-C8EF-93AFA3A71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9C73F8-03D5-E0C3-5F18-2744BF86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9002-0F16-6C40-B177-54ABE95C53BD}" type="datetime1">
              <a:rPr lang="nl-NL" smtClean="0"/>
              <a:t>29-10-2024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F5B46E-23AD-62E6-3CF7-2BB02F98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3D37E61-CB70-5B3D-E628-13670D62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10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E639B-E32E-B946-D1A8-14E832D6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357FA-D9DD-5687-EAEE-317CF50F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EC7A-7480-7243-8EB4-1466B20B2DB3}" type="datetime1">
              <a:rPr lang="nl-NL" smtClean="0"/>
              <a:t>29-10-2024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4B961A-BF7B-5579-F9AF-F58407F3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E06B8B-A678-9AE4-5DCE-D99C4CAA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9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F3E516-BCB2-FF6C-3F6C-5EC6DA9E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1F66-12AC-8A44-AF16-8DFB11DA7B95}" type="datetime1">
              <a:rPr lang="nl-NL" smtClean="0"/>
              <a:t>29-10-2024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B0531F-5850-BA98-464E-D919DF18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48BDE0-DD04-9D66-6F87-346D14A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55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58510-F494-AC82-04AD-DFEE4154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C5781-9300-7E85-DF14-E260DD9A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24D11F-8702-A666-4E19-26C53F238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04012B-C04D-9A7C-27E4-C3D7CEFF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846-771B-EA40-865C-87A0872D8D8C}" type="datetime1">
              <a:rPr lang="nl-NL" smtClean="0"/>
              <a:t>29-10-2024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5B35FC-34E9-4493-285B-8AC80B5E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C87D71-537B-2E96-8581-06D43FDA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0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C098C-5D3D-D98A-7C12-0C571C5E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7F7F80-BB7B-C7CD-6AFE-E03C464FE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30F996-1E0A-4885-80C6-7DF88F6D9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9FE8D8-AB2F-F8E3-B674-4AAE307E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7B4-F7A4-664F-AC5B-5B468C46A994}" type="datetime1">
              <a:rPr lang="nl-NL" smtClean="0"/>
              <a:t>29-10-2024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4174F5-93EA-FDC2-C40F-927713E1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7B60E-6324-B13A-5644-73135767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9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9B24AE-16EC-8E5D-BDF6-E9AB35AA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F52A7B-53D7-1198-68D5-5464E55E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ECA57-F55B-2BDB-8BA3-F10C7CDA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3CCBD-29DC-8B4C-8A92-8A5EF85E657D}" type="datetime1">
              <a:rPr lang="nl-NL" smtClean="0"/>
              <a:t>29-10-2024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9FDF26-BC8E-1423-591E-1CF16E9B5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Ontbijtsessie Deep Democracy Stemgeving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58DD78-0FFF-3F7E-2A74-06534B555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758AB-A0C5-2047-BA83-2CBA1765E2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01F9F-70A9-665C-572C-E9F69626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Afbeelding met kleding, Menselijk gezicht, tekst, glimlach&#10;&#10;Automatisch gegenereerde beschrijving">
            <a:extLst>
              <a:ext uri="{FF2B5EF4-FFF2-40B4-BE49-F238E27FC236}">
                <a16:creationId xmlns:a16="http://schemas.microsoft.com/office/drawing/2014/main" id="{FEBAF7E9-0DB9-7134-C9C1-2BB85E97F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015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9F401-7E62-7262-C9ED-77CE95CF8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2CBF8-A1E9-12F9-16ED-F8680BF6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580969FE-0546-1EBB-F2FC-6E43002F3D2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33782" t="45237" r="35615" b="5000"/>
          <a:stretch/>
        </p:blipFill>
        <p:spPr>
          <a:xfrm>
            <a:off x="5370604" y="286224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32B657EB-B647-94C4-AFDD-E52A71DF6356}"/>
              </a:ext>
            </a:extLst>
          </p:cNvPr>
          <p:cNvSpPr txBox="1"/>
          <p:nvPr/>
        </p:nvSpPr>
        <p:spPr>
          <a:xfrm>
            <a:off x="797315" y="5035334"/>
            <a:ext cx="2780502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Angst/ vraagvrees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D44A73-846E-6558-7C9C-49ED911A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0" name="Graphic 9" descr="Kunstmatige intelligentie met effen opvulling">
            <a:extLst>
              <a:ext uri="{FF2B5EF4-FFF2-40B4-BE49-F238E27FC236}">
                <a16:creationId xmlns:a16="http://schemas.microsoft.com/office/drawing/2014/main" id="{46189E1C-EDF3-41CE-A9A8-F95A75BB9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0" y="581128"/>
            <a:ext cx="914400" cy="914400"/>
          </a:xfrm>
          <a:prstGeom prst="rect">
            <a:avLst/>
          </a:prstGeom>
        </p:spPr>
      </p:pic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2B33C559-1D82-0FA2-97AD-1AB244F1F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33" y="2101819"/>
            <a:ext cx="1310640" cy="1268159"/>
          </a:xfrm>
          <a:prstGeom prst="rect">
            <a:avLst/>
          </a:prstGeom>
        </p:spPr>
      </p:pic>
      <p:pic>
        <p:nvPicPr>
          <p:cNvPr id="14" name="Graphic 13" descr="Kinderen met effen opvulling">
            <a:extLst>
              <a:ext uri="{FF2B5EF4-FFF2-40B4-BE49-F238E27FC236}">
                <a16:creationId xmlns:a16="http://schemas.microsoft.com/office/drawing/2014/main" id="{A4A0CE34-9CD8-B4F6-1B78-579F5D7CB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2483" y="3730107"/>
            <a:ext cx="914400" cy="914400"/>
          </a:xfrm>
          <a:prstGeom prst="rect">
            <a:avLst/>
          </a:prstGeom>
        </p:spPr>
      </p:pic>
      <p:pic>
        <p:nvPicPr>
          <p:cNvPr id="16" name="Graphic 15" descr="Klok met effen opvulling">
            <a:extLst>
              <a:ext uri="{FF2B5EF4-FFF2-40B4-BE49-F238E27FC236}">
                <a16:creationId xmlns:a16="http://schemas.microsoft.com/office/drawing/2014/main" id="{A4D7AB31-EBF0-9254-DCD0-93A59D842D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2483" y="1960410"/>
            <a:ext cx="914400" cy="914400"/>
          </a:xfrm>
          <a:prstGeom prst="rect">
            <a:avLst/>
          </a:prstGeom>
        </p:spPr>
      </p:pic>
      <p:pic>
        <p:nvPicPr>
          <p:cNvPr id="20" name="Graphic 19" descr="Verward gezicht met effen opvulling met effen opvulling">
            <a:extLst>
              <a:ext uri="{FF2B5EF4-FFF2-40B4-BE49-F238E27FC236}">
                <a16:creationId xmlns:a16="http://schemas.microsoft.com/office/drawing/2014/main" id="{6BBDDDC9-0B96-34E7-0495-441C7DC9A6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9338" y="4282177"/>
            <a:ext cx="870443" cy="870443"/>
          </a:xfrm>
          <a:prstGeom prst="rect">
            <a:avLst/>
          </a:prstGeom>
        </p:spPr>
      </p:pic>
      <p:sp>
        <p:nvSpPr>
          <p:cNvPr id="21" name="Google Shape;369;g25079a6c75a_0_80">
            <a:extLst>
              <a:ext uri="{FF2B5EF4-FFF2-40B4-BE49-F238E27FC236}">
                <a16:creationId xmlns:a16="http://schemas.microsoft.com/office/drawing/2014/main" id="{FD67D232-67C7-959C-9788-5D7DEAD65EA5}"/>
              </a:ext>
            </a:extLst>
          </p:cNvPr>
          <p:cNvSpPr txBox="1"/>
          <p:nvPr/>
        </p:nvSpPr>
        <p:spPr>
          <a:xfrm>
            <a:off x="10382880" y="3945136"/>
            <a:ext cx="1515041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Sociaal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369;g25079a6c75a_0_80">
            <a:extLst>
              <a:ext uri="{FF2B5EF4-FFF2-40B4-BE49-F238E27FC236}">
                <a16:creationId xmlns:a16="http://schemas.microsoft.com/office/drawing/2014/main" id="{49A58016-157C-ADCF-E387-97005691E7C4}"/>
              </a:ext>
            </a:extLst>
          </p:cNvPr>
          <p:cNvSpPr txBox="1"/>
          <p:nvPr/>
        </p:nvSpPr>
        <p:spPr>
          <a:xfrm>
            <a:off x="7152000" y="963661"/>
            <a:ext cx="165132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Biologisch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369;g25079a6c75a_0_80">
            <a:extLst>
              <a:ext uri="{FF2B5EF4-FFF2-40B4-BE49-F238E27FC236}">
                <a16:creationId xmlns:a16="http://schemas.microsoft.com/office/drawing/2014/main" id="{18CD4A05-7495-4A40-6264-1A47CBA449B9}"/>
              </a:ext>
            </a:extLst>
          </p:cNvPr>
          <p:cNvSpPr txBox="1"/>
          <p:nvPr/>
        </p:nvSpPr>
        <p:spPr>
          <a:xfrm>
            <a:off x="10382880" y="2237251"/>
            <a:ext cx="78804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Tijd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84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5D3C-7AE1-AAA0-C87F-6B58B6F33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A6E54-4C2F-8A85-CEA1-43A1A936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FCFF82DF-DF3E-B9AD-A22B-3B027D1F23C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33782" t="45237" r="35615" b="5000"/>
          <a:stretch/>
        </p:blipFill>
        <p:spPr>
          <a:xfrm>
            <a:off x="5370604" y="286224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AE4D715C-11C2-9FDA-4F2B-037B1150F7E7}"/>
              </a:ext>
            </a:extLst>
          </p:cNvPr>
          <p:cNvSpPr txBox="1"/>
          <p:nvPr/>
        </p:nvSpPr>
        <p:spPr>
          <a:xfrm>
            <a:off x="797315" y="5035334"/>
            <a:ext cx="2780502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Angst/ vraagvrees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F81A5D-687B-22D3-E548-AACE558F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0" name="Graphic 9" descr="Kunstmatige intelligentie met effen opvulling">
            <a:extLst>
              <a:ext uri="{FF2B5EF4-FFF2-40B4-BE49-F238E27FC236}">
                <a16:creationId xmlns:a16="http://schemas.microsoft.com/office/drawing/2014/main" id="{4A7EDF5A-A607-DC39-D38A-7ADDD4B4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0" y="581128"/>
            <a:ext cx="914400" cy="914400"/>
          </a:xfrm>
          <a:prstGeom prst="rect">
            <a:avLst/>
          </a:prstGeom>
        </p:spPr>
      </p:pic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78CAD721-2C81-6958-30D1-9AF03AEF2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33" y="2101819"/>
            <a:ext cx="1310640" cy="1268159"/>
          </a:xfrm>
          <a:prstGeom prst="rect">
            <a:avLst/>
          </a:prstGeom>
        </p:spPr>
      </p:pic>
      <p:pic>
        <p:nvPicPr>
          <p:cNvPr id="14" name="Graphic 13" descr="Kinderen met effen opvulling">
            <a:extLst>
              <a:ext uri="{FF2B5EF4-FFF2-40B4-BE49-F238E27FC236}">
                <a16:creationId xmlns:a16="http://schemas.microsoft.com/office/drawing/2014/main" id="{F2B3F169-6FC1-4B49-5C0D-AAE0AEDE5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2483" y="3730107"/>
            <a:ext cx="914400" cy="914400"/>
          </a:xfrm>
          <a:prstGeom prst="rect">
            <a:avLst/>
          </a:prstGeom>
        </p:spPr>
      </p:pic>
      <p:pic>
        <p:nvPicPr>
          <p:cNvPr id="16" name="Graphic 15" descr="Klok met effen opvulling">
            <a:extLst>
              <a:ext uri="{FF2B5EF4-FFF2-40B4-BE49-F238E27FC236}">
                <a16:creationId xmlns:a16="http://schemas.microsoft.com/office/drawing/2014/main" id="{47804910-5F42-A8AC-0C95-897A7B21B3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2483" y="1960410"/>
            <a:ext cx="914400" cy="914400"/>
          </a:xfrm>
          <a:prstGeom prst="rect">
            <a:avLst/>
          </a:prstGeom>
        </p:spPr>
      </p:pic>
      <p:pic>
        <p:nvPicPr>
          <p:cNvPr id="20" name="Graphic 19" descr="Verward gezicht met effen opvulling met effen opvulling">
            <a:extLst>
              <a:ext uri="{FF2B5EF4-FFF2-40B4-BE49-F238E27FC236}">
                <a16:creationId xmlns:a16="http://schemas.microsoft.com/office/drawing/2014/main" id="{89049CF2-0EA9-4127-407E-28C791692A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9338" y="4282177"/>
            <a:ext cx="870443" cy="870443"/>
          </a:xfrm>
          <a:prstGeom prst="rect">
            <a:avLst/>
          </a:prstGeom>
        </p:spPr>
      </p:pic>
      <p:sp>
        <p:nvSpPr>
          <p:cNvPr id="21" name="Google Shape;369;g25079a6c75a_0_80">
            <a:extLst>
              <a:ext uri="{FF2B5EF4-FFF2-40B4-BE49-F238E27FC236}">
                <a16:creationId xmlns:a16="http://schemas.microsoft.com/office/drawing/2014/main" id="{F8B707CD-626C-0D66-CFD9-CD0993D483C5}"/>
              </a:ext>
            </a:extLst>
          </p:cNvPr>
          <p:cNvSpPr txBox="1"/>
          <p:nvPr/>
        </p:nvSpPr>
        <p:spPr>
          <a:xfrm>
            <a:off x="10382880" y="3945136"/>
            <a:ext cx="1515041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Sociaal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369;g25079a6c75a_0_80">
            <a:extLst>
              <a:ext uri="{FF2B5EF4-FFF2-40B4-BE49-F238E27FC236}">
                <a16:creationId xmlns:a16="http://schemas.microsoft.com/office/drawing/2014/main" id="{E825FA1C-9BC1-4EA6-4B0F-387C2FB70940}"/>
              </a:ext>
            </a:extLst>
          </p:cNvPr>
          <p:cNvSpPr txBox="1"/>
          <p:nvPr/>
        </p:nvSpPr>
        <p:spPr>
          <a:xfrm>
            <a:off x="7152000" y="963661"/>
            <a:ext cx="165132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Biologisch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369;g25079a6c75a_0_80">
            <a:extLst>
              <a:ext uri="{FF2B5EF4-FFF2-40B4-BE49-F238E27FC236}">
                <a16:creationId xmlns:a16="http://schemas.microsoft.com/office/drawing/2014/main" id="{DC7B55E0-9235-DB80-CE65-5FBA1A82EC57}"/>
              </a:ext>
            </a:extLst>
          </p:cNvPr>
          <p:cNvSpPr txBox="1"/>
          <p:nvPr/>
        </p:nvSpPr>
        <p:spPr>
          <a:xfrm>
            <a:off x="10382880" y="2237251"/>
            <a:ext cx="78804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Tijd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Graphic 27" descr="Kruipende baby met effen opvulling">
            <a:extLst>
              <a:ext uri="{FF2B5EF4-FFF2-40B4-BE49-F238E27FC236}">
                <a16:creationId xmlns:a16="http://schemas.microsoft.com/office/drawing/2014/main" id="{6F1F4288-639C-0C82-C588-7B05FB2070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55043" y="5189262"/>
            <a:ext cx="914400" cy="914400"/>
          </a:xfrm>
          <a:prstGeom prst="rect">
            <a:avLst/>
          </a:prstGeom>
        </p:spPr>
      </p:pic>
      <p:sp>
        <p:nvSpPr>
          <p:cNvPr id="29" name="Google Shape;369;g25079a6c75a_0_80">
            <a:extLst>
              <a:ext uri="{FF2B5EF4-FFF2-40B4-BE49-F238E27FC236}">
                <a16:creationId xmlns:a16="http://schemas.microsoft.com/office/drawing/2014/main" id="{35254BD6-0A4E-2C18-D57F-1853C943FDA8}"/>
              </a:ext>
            </a:extLst>
          </p:cNvPr>
          <p:cNvSpPr txBox="1"/>
          <p:nvPr/>
        </p:nvSpPr>
        <p:spPr>
          <a:xfrm>
            <a:off x="8113883" y="5529176"/>
            <a:ext cx="200724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Objectiviteit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234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E2E1F-C085-B999-19BF-1D6C03F6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85229-2294-3912-39B5-213719C5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CEAF61AE-E343-4036-1ECF-FF3F4142F3A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33782" t="45237" r="35615" b="5000"/>
          <a:stretch/>
        </p:blipFill>
        <p:spPr>
          <a:xfrm>
            <a:off x="5370604" y="286224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54C384DE-2B83-FB1D-6600-19C6BEF8839E}"/>
              </a:ext>
            </a:extLst>
          </p:cNvPr>
          <p:cNvSpPr txBox="1"/>
          <p:nvPr/>
        </p:nvSpPr>
        <p:spPr>
          <a:xfrm>
            <a:off x="797315" y="5035334"/>
            <a:ext cx="2780502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Angst/ vraagvrees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045B08-6FA7-6FF3-BD90-7BD14612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0" name="Graphic 9" descr="Kunstmatige intelligentie met effen opvulling">
            <a:extLst>
              <a:ext uri="{FF2B5EF4-FFF2-40B4-BE49-F238E27FC236}">
                <a16:creationId xmlns:a16="http://schemas.microsoft.com/office/drawing/2014/main" id="{27D339F9-F232-D5F9-F207-754B8F632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0" y="581128"/>
            <a:ext cx="914400" cy="914400"/>
          </a:xfrm>
          <a:prstGeom prst="rect">
            <a:avLst/>
          </a:prstGeom>
        </p:spPr>
      </p:pic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03050833-BFC1-38E4-455B-6965A6C46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33" y="2101819"/>
            <a:ext cx="1310640" cy="1268159"/>
          </a:xfrm>
          <a:prstGeom prst="rect">
            <a:avLst/>
          </a:prstGeom>
        </p:spPr>
      </p:pic>
      <p:pic>
        <p:nvPicPr>
          <p:cNvPr id="14" name="Graphic 13" descr="Kinderen met effen opvulling">
            <a:extLst>
              <a:ext uri="{FF2B5EF4-FFF2-40B4-BE49-F238E27FC236}">
                <a16:creationId xmlns:a16="http://schemas.microsoft.com/office/drawing/2014/main" id="{956E7965-6119-32F4-259F-EEAAB4691A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2483" y="3730107"/>
            <a:ext cx="914400" cy="914400"/>
          </a:xfrm>
          <a:prstGeom prst="rect">
            <a:avLst/>
          </a:prstGeom>
        </p:spPr>
      </p:pic>
      <p:pic>
        <p:nvPicPr>
          <p:cNvPr id="16" name="Graphic 15" descr="Klok met effen opvulling">
            <a:extLst>
              <a:ext uri="{FF2B5EF4-FFF2-40B4-BE49-F238E27FC236}">
                <a16:creationId xmlns:a16="http://schemas.microsoft.com/office/drawing/2014/main" id="{CB290721-1C0C-8BA0-F4D7-65A269B2D9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2483" y="1960410"/>
            <a:ext cx="914400" cy="914400"/>
          </a:xfrm>
          <a:prstGeom prst="rect">
            <a:avLst/>
          </a:prstGeom>
        </p:spPr>
      </p:pic>
      <p:pic>
        <p:nvPicPr>
          <p:cNvPr id="20" name="Graphic 19" descr="Verward gezicht met effen opvulling met effen opvulling">
            <a:extLst>
              <a:ext uri="{FF2B5EF4-FFF2-40B4-BE49-F238E27FC236}">
                <a16:creationId xmlns:a16="http://schemas.microsoft.com/office/drawing/2014/main" id="{23B0FDC3-0AE0-23A8-9701-CCDF86C6F5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9338" y="4282177"/>
            <a:ext cx="870443" cy="870443"/>
          </a:xfrm>
          <a:prstGeom prst="rect">
            <a:avLst/>
          </a:prstGeom>
        </p:spPr>
      </p:pic>
      <p:sp>
        <p:nvSpPr>
          <p:cNvPr id="21" name="Google Shape;369;g25079a6c75a_0_80">
            <a:extLst>
              <a:ext uri="{FF2B5EF4-FFF2-40B4-BE49-F238E27FC236}">
                <a16:creationId xmlns:a16="http://schemas.microsoft.com/office/drawing/2014/main" id="{435395A7-2A9D-F04B-2C0B-A23EE9AEF08D}"/>
              </a:ext>
            </a:extLst>
          </p:cNvPr>
          <p:cNvSpPr txBox="1"/>
          <p:nvPr/>
        </p:nvSpPr>
        <p:spPr>
          <a:xfrm>
            <a:off x="10382880" y="3945136"/>
            <a:ext cx="1515041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Sociaal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369;g25079a6c75a_0_80">
            <a:extLst>
              <a:ext uri="{FF2B5EF4-FFF2-40B4-BE49-F238E27FC236}">
                <a16:creationId xmlns:a16="http://schemas.microsoft.com/office/drawing/2014/main" id="{365262F9-ACA3-82C6-B825-F31250490822}"/>
              </a:ext>
            </a:extLst>
          </p:cNvPr>
          <p:cNvSpPr txBox="1"/>
          <p:nvPr/>
        </p:nvSpPr>
        <p:spPr>
          <a:xfrm>
            <a:off x="7152000" y="963661"/>
            <a:ext cx="165132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Biologisch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369;g25079a6c75a_0_80">
            <a:extLst>
              <a:ext uri="{FF2B5EF4-FFF2-40B4-BE49-F238E27FC236}">
                <a16:creationId xmlns:a16="http://schemas.microsoft.com/office/drawing/2014/main" id="{19638D2F-B8B5-F201-4BB6-1E8287A5F681}"/>
              </a:ext>
            </a:extLst>
          </p:cNvPr>
          <p:cNvSpPr txBox="1"/>
          <p:nvPr/>
        </p:nvSpPr>
        <p:spPr>
          <a:xfrm>
            <a:off x="10382880" y="2237251"/>
            <a:ext cx="78804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Tijd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raphic 24" descr="Klantbeoordeling met effen opvulling">
            <a:extLst>
              <a:ext uri="{FF2B5EF4-FFF2-40B4-BE49-F238E27FC236}">
                <a16:creationId xmlns:a16="http://schemas.microsoft.com/office/drawing/2014/main" id="{19C4BC57-B7A4-CB0E-8C74-432FFDCF9D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30366" y="1311768"/>
            <a:ext cx="914400" cy="914400"/>
          </a:xfrm>
          <a:prstGeom prst="rect">
            <a:avLst/>
          </a:prstGeom>
        </p:spPr>
      </p:pic>
      <p:sp>
        <p:nvSpPr>
          <p:cNvPr id="26" name="Google Shape;369;g25079a6c75a_0_80">
            <a:extLst>
              <a:ext uri="{FF2B5EF4-FFF2-40B4-BE49-F238E27FC236}">
                <a16:creationId xmlns:a16="http://schemas.microsoft.com/office/drawing/2014/main" id="{7D2840D3-4470-7F85-5338-3AB122986219}"/>
              </a:ext>
            </a:extLst>
          </p:cNvPr>
          <p:cNvSpPr txBox="1"/>
          <p:nvPr/>
        </p:nvSpPr>
        <p:spPr>
          <a:xfrm>
            <a:off x="1208418" y="2240364"/>
            <a:ext cx="2292281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Competenties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Graphic 27" descr="Kruipende baby met effen opvulling">
            <a:extLst>
              <a:ext uri="{FF2B5EF4-FFF2-40B4-BE49-F238E27FC236}">
                <a16:creationId xmlns:a16="http://schemas.microsoft.com/office/drawing/2014/main" id="{C1DD6423-BB27-E581-3324-1C0D1F787A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55043" y="5189262"/>
            <a:ext cx="914400" cy="914400"/>
          </a:xfrm>
          <a:prstGeom prst="rect">
            <a:avLst/>
          </a:prstGeom>
        </p:spPr>
      </p:pic>
      <p:sp>
        <p:nvSpPr>
          <p:cNvPr id="29" name="Google Shape;369;g25079a6c75a_0_80">
            <a:extLst>
              <a:ext uri="{FF2B5EF4-FFF2-40B4-BE49-F238E27FC236}">
                <a16:creationId xmlns:a16="http://schemas.microsoft.com/office/drawing/2014/main" id="{9939632E-E921-55C5-6916-578F2F2D1D2A}"/>
              </a:ext>
            </a:extLst>
          </p:cNvPr>
          <p:cNvSpPr txBox="1"/>
          <p:nvPr/>
        </p:nvSpPr>
        <p:spPr>
          <a:xfrm>
            <a:off x="8113883" y="5529176"/>
            <a:ext cx="200724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Objectiviteit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319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A3755-A16F-D2B9-9ED5-B1F71DFC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636605-B567-1D88-E8CF-20324CC30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hart, creativiteit&#10;&#10;Automatisch gegenereerde beschrijving">
            <a:extLst>
              <a:ext uri="{FF2B5EF4-FFF2-40B4-BE49-F238E27FC236}">
                <a16:creationId xmlns:a16="http://schemas.microsoft.com/office/drawing/2014/main" id="{FEA6FCCC-F96E-23B0-08AA-8285BA1C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1" t="6975" r="297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A11DB90-A49B-9177-D2C9-43C2EB84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95D4DB-1C45-E718-F4AB-7EA482D28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49610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>
                <a:latin typeface="Manrope" pitchFamily="2" charset="0"/>
              </a:rPr>
              <a:t>De Kunst van het vragen stellen</a:t>
            </a:r>
            <a:br>
              <a:rPr lang="nl-NL" sz="4800" dirty="0">
                <a:latin typeface="Manrope" pitchFamily="2" charset="0"/>
              </a:rPr>
            </a:br>
            <a:br>
              <a:rPr lang="nl-NL" sz="4800" dirty="0">
                <a:latin typeface="Manrope" pitchFamily="2" charset="0"/>
              </a:rPr>
            </a:br>
            <a:endParaRPr lang="nl-NL" sz="4800" dirty="0">
              <a:latin typeface="Manrope" pitchFamily="2" charset="0"/>
            </a:endParaRP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58208FC4-270C-B413-732F-C6697482E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754" y="2862312"/>
            <a:ext cx="5691173" cy="752604"/>
          </a:xfrm>
        </p:spPr>
        <p:txBody>
          <a:bodyPr>
            <a:noAutofit/>
          </a:bodyPr>
          <a:lstStyle/>
          <a:p>
            <a:pPr algn="l"/>
            <a:r>
              <a:rPr lang="nl-NL" sz="2800" dirty="0">
                <a:latin typeface="Manrope" pitchFamily="2" charset="0"/>
              </a:rPr>
              <a:t>1</a:t>
            </a:r>
            <a:r>
              <a:rPr lang="nl-NL" sz="3200" dirty="0">
                <a:latin typeface="Manrope" pitchFamily="2" charset="0"/>
              </a:rPr>
              <a:t>. Wees radicaal nieuwsgierig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F1C4C5-4392-5932-A38B-B7909D056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1DAB31-E3B7-B882-62F8-3533DF49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8">
            <a:extLst>
              <a:ext uri="{FF2B5EF4-FFF2-40B4-BE49-F238E27FC236}">
                <a16:creationId xmlns:a16="http://schemas.microsoft.com/office/drawing/2014/main" id="{D4D43126-1683-FDE2-EFAD-760FF9785826}"/>
              </a:ext>
            </a:extLst>
          </p:cNvPr>
          <p:cNvSpPr txBox="1">
            <a:spLocks/>
          </p:cNvSpPr>
          <p:nvPr/>
        </p:nvSpPr>
        <p:spPr>
          <a:xfrm>
            <a:off x="5019754" y="3747063"/>
            <a:ext cx="4383580" cy="752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dirty="0">
                <a:latin typeface="Manrope" pitchFamily="2" charset="0"/>
              </a:rPr>
              <a:t>2. Situatie begrijpen</a:t>
            </a:r>
          </a:p>
        </p:txBody>
      </p:sp>
      <p:sp>
        <p:nvSpPr>
          <p:cNvPr id="4" name="Ondertitel 8">
            <a:extLst>
              <a:ext uri="{FF2B5EF4-FFF2-40B4-BE49-F238E27FC236}">
                <a16:creationId xmlns:a16="http://schemas.microsoft.com/office/drawing/2014/main" id="{98DD0C20-94A8-8409-C082-E4DFE2F49F76}"/>
              </a:ext>
            </a:extLst>
          </p:cNvPr>
          <p:cNvSpPr txBox="1">
            <a:spLocks/>
          </p:cNvSpPr>
          <p:nvPr/>
        </p:nvSpPr>
        <p:spPr>
          <a:xfrm>
            <a:off x="5019754" y="4660215"/>
            <a:ext cx="5860677" cy="75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dirty="0">
                <a:latin typeface="Manrope" pitchFamily="2" charset="0"/>
              </a:rPr>
              <a:t>3. Doorvragen bij het hittepunt</a:t>
            </a:r>
          </a:p>
        </p:txBody>
      </p:sp>
      <p:sp>
        <p:nvSpPr>
          <p:cNvPr id="5" name="Ondertitel 8">
            <a:extLst>
              <a:ext uri="{FF2B5EF4-FFF2-40B4-BE49-F238E27FC236}">
                <a16:creationId xmlns:a16="http://schemas.microsoft.com/office/drawing/2014/main" id="{B54BA0E8-1AFE-07CF-861E-C17FDCB3511C}"/>
              </a:ext>
            </a:extLst>
          </p:cNvPr>
          <p:cNvSpPr txBox="1">
            <a:spLocks/>
          </p:cNvSpPr>
          <p:nvPr/>
        </p:nvSpPr>
        <p:spPr>
          <a:xfrm>
            <a:off x="5019754" y="5544966"/>
            <a:ext cx="4964561" cy="75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dirty="0">
                <a:latin typeface="Manrope" pitchFamily="2" charset="0"/>
              </a:rPr>
              <a:t>4. Vragen naar denkwijze</a:t>
            </a:r>
          </a:p>
        </p:txBody>
      </p:sp>
    </p:spTree>
    <p:extLst>
      <p:ext uri="{BB962C8B-B14F-4D97-AF65-F5344CB8AC3E}">
        <p14:creationId xmlns:p14="http://schemas.microsoft.com/office/powerpoint/2010/main" val="136360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AA231-C5B5-CE0B-7D41-DC83321E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art, creativiteit&#10;&#10;Automatisch gegenereerde beschrijving">
            <a:extLst>
              <a:ext uri="{FF2B5EF4-FFF2-40B4-BE49-F238E27FC236}">
                <a16:creationId xmlns:a16="http://schemas.microsoft.com/office/drawing/2014/main" id="{F31CF8E8-9639-8EE7-24E0-392D4402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1" t="6975" r="297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D5AAF5-33B4-E166-1B35-0AB1CF8A9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>
                <a:latin typeface="Manrope" pitchFamily="2" charset="0"/>
              </a:rPr>
              <a:t>Verwonderen</a:t>
            </a:r>
            <a:br>
              <a:rPr lang="nl-NL" sz="4800" dirty="0">
                <a:latin typeface="Manrope" pitchFamily="2" charset="0"/>
              </a:rPr>
            </a:br>
            <a:r>
              <a:rPr lang="nl-NL" sz="4800" dirty="0">
                <a:latin typeface="Manrope" pitchFamily="2" charset="0"/>
              </a:rPr>
              <a:t>vragen en verbeelden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C4A5D12B-B5E2-57E8-27C6-11948B247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nl-NL" i="1" kern="100" dirty="0">
                <a:effectLst/>
                <a:latin typeface="Manrop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 is geen betere plek dan de bibliotheek.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1E000-9F53-EDD0-F59A-2B769803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art, creativiteit&#10;&#10;Automatisch gegenereerde beschrijving">
            <a:extLst>
              <a:ext uri="{FF2B5EF4-FFF2-40B4-BE49-F238E27FC236}">
                <a16:creationId xmlns:a16="http://schemas.microsoft.com/office/drawing/2014/main" id="{809499C0-5E7A-FFED-F1CE-8DFEB0CB7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1" t="6975" r="297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BDB98-DC19-0381-4EE2-A0634E42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>
                <a:latin typeface="Manrope" pitchFamily="2" charset="0"/>
              </a:rPr>
              <a:t>DANK!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54D38E0C-6666-6C00-8E6D-7E2D4066B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i="1">
                <a:latin typeface="Manrope" pitchFamily="2" charset="0"/>
              </a:rPr>
              <a:t>Voor je aandacht, bijdrage en aanwezigheid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hart, creativiteit&#10;&#10;Automatisch gegenereerde beschrijving">
            <a:extLst>
              <a:ext uri="{FF2B5EF4-FFF2-40B4-BE49-F238E27FC236}">
                <a16:creationId xmlns:a16="http://schemas.microsoft.com/office/drawing/2014/main" id="{F88104D9-F9DC-8C23-D134-21E49725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1" t="6975" r="297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820D6C-F2B8-B7A9-9D8E-4AA8AE587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49610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>
                <a:latin typeface="Manrope" pitchFamily="2" charset="0"/>
              </a:rPr>
              <a:t>Workshop </a:t>
            </a:r>
            <a:br>
              <a:rPr lang="nl-NL" sz="4800" dirty="0">
                <a:latin typeface="Manrope" pitchFamily="2" charset="0"/>
              </a:rPr>
            </a:br>
            <a:br>
              <a:rPr lang="nl-NL" sz="4800" dirty="0">
                <a:latin typeface="Manrope" pitchFamily="2" charset="0"/>
              </a:rPr>
            </a:br>
            <a:r>
              <a:rPr lang="nl-NL" sz="4800" dirty="0">
                <a:latin typeface="Manrope" pitchFamily="2" charset="0"/>
              </a:rPr>
              <a:t>Meer WIJ start </a:t>
            </a:r>
            <a:br>
              <a:rPr lang="nl-NL" sz="4800" dirty="0">
                <a:latin typeface="Manrope" pitchFamily="2" charset="0"/>
              </a:rPr>
            </a:br>
            <a:r>
              <a:rPr lang="nl-NL" sz="4800" dirty="0">
                <a:latin typeface="Manrope" pitchFamily="2" charset="0"/>
              </a:rPr>
              <a:t>bij IK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42CD9ED8-F5B0-D8C0-8F9F-93CC83A28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928660" cy="1208141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Manrope" pitchFamily="2" charset="0"/>
              </a:rPr>
              <a:t>Jill Pisters – </a:t>
            </a:r>
            <a:r>
              <a:rPr lang="nl-NL" dirty="0" err="1">
                <a:latin typeface="Manrope" pitchFamily="2" charset="0"/>
              </a:rPr>
              <a:t>Stemgeving</a:t>
            </a:r>
            <a:endParaRPr lang="nl-NL" dirty="0">
              <a:latin typeface="Manrope" pitchFamily="2" charset="0"/>
            </a:endParaRPr>
          </a:p>
          <a:p>
            <a:pPr algn="l"/>
            <a:r>
              <a:rPr lang="nl-NL" dirty="0">
                <a:latin typeface="Manrope" pitchFamily="2" charset="0"/>
              </a:rPr>
              <a:t>Nienke de Lange – Leerruimte Zijnsoriëntatie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D9E3-9E94-BCB9-1342-4828E278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/>
          <a:lstStyle/>
          <a:p>
            <a:r>
              <a:rPr lang="nl-NL" dirty="0">
                <a:latin typeface="Manrope" pitchFamily="2" charset="0"/>
              </a:rPr>
              <a:t>Meer WIJ start met het IK</a:t>
            </a:r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C03CB13D-7EB0-8FFF-3CF8-8C62D975E96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3782" t="45237" r="35615" b="5000"/>
          <a:stretch/>
        </p:blipFill>
        <p:spPr>
          <a:xfrm>
            <a:off x="2194560" y="2395585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5748654D-B198-B9FB-2055-C39CCF3FABAC}"/>
              </a:ext>
            </a:extLst>
          </p:cNvPr>
          <p:cNvSpPr txBox="1"/>
          <p:nvPr/>
        </p:nvSpPr>
        <p:spPr>
          <a:xfrm>
            <a:off x="1569307" y="4523375"/>
            <a:ext cx="3052119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</a:t>
            </a:r>
          </a:p>
        </p:txBody>
      </p:sp>
      <p:pic>
        <p:nvPicPr>
          <p:cNvPr id="6" name="Google Shape;366;g25079a6c75a_0_80">
            <a:extLst>
              <a:ext uri="{FF2B5EF4-FFF2-40B4-BE49-F238E27FC236}">
                <a16:creationId xmlns:a16="http://schemas.microsoft.com/office/drawing/2014/main" id="{03299C04-B798-F6A1-7807-2ECB7AF59F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71" t="766" r="2518" b="3327"/>
          <a:stretch/>
        </p:blipFill>
        <p:spPr>
          <a:xfrm>
            <a:off x="7696200" y="2044273"/>
            <a:ext cx="2788920" cy="2311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8;g25079a6c75a_0_80">
            <a:extLst>
              <a:ext uri="{FF2B5EF4-FFF2-40B4-BE49-F238E27FC236}">
                <a16:creationId xmlns:a16="http://schemas.microsoft.com/office/drawing/2014/main" id="{2EFC3D6A-6112-EE21-F3FB-431A96D433F1}"/>
              </a:ext>
            </a:extLst>
          </p:cNvPr>
          <p:cNvSpPr txBox="1"/>
          <p:nvPr/>
        </p:nvSpPr>
        <p:spPr>
          <a:xfrm>
            <a:off x="7033260" y="4523375"/>
            <a:ext cx="41148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Collectief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967F80F-4DA6-CB64-5DE4-63355CB83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34" y="2797810"/>
            <a:ext cx="2705100" cy="138430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DE8003-D01C-F3AA-29E3-39AD6C63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Bibliotheekplaza</a:t>
            </a:r>
            <a:r>
              <a:rPr lang="nl-NL" dirty="0"/>
              <a:t> workshop WIJ start met het IK</a:t>
            </a:r>
          </a:p>
        </p:txBody>
      </p:sp>
    </p:spTree>
    <p:extLst>
      <p:ext uri="{BB962C8B-B14F-4D97-AF65-F5344CB8AC3E}">
        <p14:creationId xmlns:p14="http://schemas.microsoft.com/office/powerpoint/2010/main" val="40194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678CE-83E5-6F55-6543-67D79452F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8BF13-FED2-E4E9-30B0-ED29C80E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r>
              <a:rPr lang="nl-NL" dirty="0">
                <a:latin typeface="Manrope" pitchFamily="2" charset="0"/>
              </a:rPr>
              <a:t>Inclusie paradox</a:t>
            </a:r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6534DA8C-A20D-53C2-7D6B-7D755EBE1C0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3782" t="45237" r="35615" b="5000"/>
          <a:stretch/>
        </p:blipFill>
        <p:spPr>
          <a:xfrm>
            <a:off x="2194560" y="2395585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9562D2CB-079A-3A37-0729-5CD534DF4082}"/>
              </a:ext>
            </a:extLst>
          </p:cNvPr>
          <p:cNvSpPr txBox="1"/>
          <p:nvPr/>
        </p:nvSpPr>
        <p:spPr>
          <a:xfrm>
            <a:off x="1981200" y="4523375"/>
            <a:ext cx="21336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Autonoom</a:t>
            </a:r>
            <a:endParaRPr sz="22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Jezelf</a:t>
            </a:r>
            <a:r>
              <a:rPr lang="en-US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zijn</a:t>
            </a:r>
            <a:endParaRPr sz="22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Diversit</a:t>
            </a:r>
            <a:r>
              <a:rPr lang="en-US" sz="20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eit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Google Shape;366;g25079a6c75a_0_80">
            <a:extLst>
              <a:ext uri="{FF2B5EF4-FFF2-40B4-BE49-F238E27FC236}">
                <a16:creationId xmlns:a16="http://schemas.microsoft.com/office/drawing/2014/main" id="{C85DC268-D0B5-AB96-D21A-265E45ACE5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71" t="766" r="2518" b="3327"/>
          <a:stretch/>
        </p:blipFill>
        <p:spPr>
          <a:xfrm>
            <a:off x="7696200" y="2120473"/>
            <a:ext cx="2788920" cy="2311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8;g25079a6c75a_0_80">
            <a:extLst>
              <a:ext uri="{FF2B5EF4-FFF2-40B4-BE49-F238E27FC236}">
                <a16:creationId xmlns:a16="http://schemas.microsoft.com/office/drawing/2014/main" id="{4B3AAC41-FC28-FA25-90DF-CC447FC60A83}"/>
              </a:ext>
            </a:extLst>
          </p:cNvPr>
          <p:cNvSpPr txBox="1"/>
          <p:nvPr/>
        </p:nvSpPr>
        <p:spPr>
          <a:xfrm>
            <a:off x="7033260" y="4523375"/>
            <a:ext cx="4114800" cy="135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2000"/>
            </a:pP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Heterogeen</a:t>
            </a:r>
            <a:endParaRPr sz="22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Aanpassen</a:t>
            </a:r>
            <a:r>
              <a:rPr lang="en-US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groep</a:t>
            </a:r>
            <a:endParaRPr sz="22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en-US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Inclusie</a:t>
            </a:r>
            <a:endParaRPr sz="22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26A9E3-07A4-02A4-0C23-866CEF83A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34" y="2736850"/>
            <a:ext cx="2705100" cy="138430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A673ED-D3CE-190A-C124-426169FD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</p:spTree>
    <p:extLst>
      <p:ext uri="{BB962C8B-B14F-4D97-AF65-F5344CB8AC3E}">
        <p14:creationId xmlns:p14="http://schemas.microsoft.com/office/powerpoint/2010/main" val="18331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6CA3-E1EB-265E-61C6-60C97331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11DFC-A269-294F-C494-0BD6C9F6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r>
              <a:rPr lang="nl-NL" dirty="0">
                <a:latin typeface="Manrope" pitchFamily="2" charset="0"/>
              </a:rPr>
              <a:t>Sociale rangorde in groepen</a:t>
            </a:r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51B1C48F-B13F-D837-BF4C-7CE2E4DAC81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3782" t="45237" r="35615" b="5000"/>
          <a:stretch/>
        </p:blipFill>
        <p:spPr>
          <a:xfrm>
            <a:off x="2194560" y="2395585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F67A5904-B634-8442-D861-C0C1A7456756}"/>
              </a:ext>
            </a:extLst>
          </p:cNvPr>
          <p:cNvSpPr txBox="1"/>
          <p:nvPr/>
        </p:nvSpPr>
        <p:spPr>
          <a:xfrm>
            <a:off x="1705232" y="4523375"/>
            <a:ext cx="2780502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Minderheidsstress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Google Shape;366;g25079a6c75a_0_80">
            <a:extLst>
              <a:ext uri="{FF2B5EF4-FFF2-40B4-BE49-F238E27FC236}">
                <a16:creationId xmlns:a16="http://schemas.microsoft.com/office/drawing/2014/main" id="{B50E3F22-00F8-6B14-5558-6049182488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71" t="766" r="2518" b="3327"/>
          <a:stretch/>
        </p:blipFill>
        <p:spPr>
          <a:xfrm>
            <a:off x="7696200" y="2074753"/>
            <a:ext cx="2788920" cy="2311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8;g25079a6c75a_0_80">
            <a:extLst>
              <a:ext uri="{FF2B5EF4-FFF2-40B4-BE49-F238E27FC236}">
                <a16:creationId xmlns:a16="http://schemas.microsoft.com/office/drawing/2014/main" id="{4F8D986F-3940-2805-C638-E2BB87BD2A79}"/>
              </a:ext>
            </a:extLst>
          </p:cNvPr>
          <p:cNvSpPr txBox="1"/>
          <p:nvPr/>
        </p:nvSpPr>
        <p:spPr>
          <a:xfrm>
            <a:off x="7033260" y="4523375"/>
            <a:ext cx="41148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Dominantie </a:t>
            </a:r>
            <a:r>
              <a:rPr lang="nl-NL" sz="2200" dirty="0" err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blindness</a:t>
            </a:r>
            <a:endParaRPr sz="22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8F3DD8-EA05-2CBC-0557-B703256A9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34" y="2736850"/>
            <a:ext cx="2705100" cy="138430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81825E4-1612-2E4D-3DF6-A498F611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</p:spTree>
    <p:extLst>
      <p:ext uri="{BB962C8B-B14F-4D97-AF65-F5344CB8AC3E}">
        <p14:creationId xmlns:p14="http://schemas.microsoft.com/office/powerpoint/2010/main" val="19725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EBEC9-61A5-69E1-937F-28B99B298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90CA3-C21D-A95E-413D-52992E8B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r>
              <a:rPr lang="nl-NL" dirty="0">
                <a:latin typeface="Manrope" pitchFamily="2" charset="0"/>
              </a:rPr>
              <a:t>Waarom we niet altijd goed vragen stellen…</a:t>
            </a:r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982E5EF5-4694-61D3-2988-C8F4CE11E0C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3782" t="45237" r="35615" b="5000"/>
          <a:stretch/>
        </p:blipFill>
        <p:spPr>
          <a:xfrm>
            <a:off x="5248816" y="252740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8C38F6-F7C8-E250-38D8-A530832A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97913960-115E-B67E-3899-AAB1C8685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2760" y="1893323"/>
            <a:ext cx="1310640" cy="12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9AF60-5F88-2A55-C7D7-9B5CA7781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DFA4A-B456-B726-8D03-3C836B3D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BDB326C1-7E36-DBB6-F2E8-1C91A448576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33782" t="45237" r="35615" b="5000"/>
          <a:stretch/>
        </p:blipFill>
        <p:spPr>
          <a:xfrm>
            <a:off x="5370604" y="286224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953F40-72EA-55DD-9EE9-302F3759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0" name="Graphic 9" descr="Kunstmatige intelligentie met effen opvulling">
            <a:extLst>
              <a:ext uri="{FF2B5EF4-FFF2-40B4-BE49-F238E27FC236}">
                <a16:creationId xmlns:a16="http://schemas.microsoft.com/office/drawing/2014/main" id="{26CD8EA4-3276-8D1C-92D7-4F76E370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0" y="581128"/>
            <a:ext cx="914400" cy="914400"/>
          </a:xfrm>
          <a:prstGeom prst="rect">
            <a:avLst/>
          </a:prstGeom>
        </p:spPr>
      </p:pic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A5046151-72EB-2259-1340-79F83CB14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33" y="2101819"/>
            <a:ext cx="1310640" cy="1268159"/>
          </a:xfrm>
          <a:prstGeom prst="rect">
            <a:avLst/>
          </a:prstGeom>
        </p:spPr>
      </p:pic>
      <p:sp>
        <p:nvSpPr>
          <p:cNvPr id="22" name="Google Shape;369;g25079a6c75a_0_80">
            <a:extLst>
              <a:ext uri="{FF2B5EF4-FFF2-40B4-BE49-F238E27FC236}">
                <a16:creationId xmlns:a16="http://schemas.microsoft.com/office/drawing/2014/main" id="{9F827BDC-DAB5-E38F-C8F3-907A8CD9B97F}"/>
              </a:ext>
            </a:extLst>
          </p:cNvPr>
          <p:cNvSpPr txBox="1"/>
          <p:nvPr/>
        </p:nvSpPr>
        <p:spPr>
          <a:xfrm>
            <a:off x="7152000" y="963661"/>
            <a:ext cx="165132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Biologisch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907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B7594-5D4C-1281-D560-5A5AE1AC0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B3B11-57B9-003D-3BB1-0006A657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3536B9F7-3C54-0014-F4E6-FDCEE4727BA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33782" t="45237" r="35615" b="5000"/>
          <a:stretch/>
        </p:blipFill>
        <p:spPr>
          <a:xfrm>
            <a:off x="5370604" y="286224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CAE4A796-2415-5FEE-E13C-6C29C30D479E}"/>
              </a:ext>
            </a:extLst>
          </p:cNvPr>
          <p:cNvSpPr txBox="1"/>
          <p:nvPr/>
        </p:nvSpPr>
        <p:spPr>
          <a:xfrm>
            <a:off x="797315" y="5035334"/>
            <a:ext cx="2780502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Angst/ vraagvrees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7DCEC5-7402-14F7-BA16-BA263F8A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0" name="Graphic 9" descr="Kunstmatige intelligentie met effen opvulling">
            <a:extLst>
              <a:ext uri="{FF2B5EF4-FFF2-40B4-BE49-F238E27FC236}">
                <a16:creationId xmlns:a16="http://schemas.microsoft.com/office/drawing/2014/main" id="{39E7BC9D-C9B8-B654-266F-2359DF8D4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0" y="581128"/>
            <a:ext cx="914400" cy="914400"/>
          </a:xfrm>
          <a:prstGeom prst="rect">
            <a:avLst/>
          </a:prstGeom>
        </p:spPr>
      </p:pic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84E7FD8C-3639-2A99-9FA0-D6C305EA5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33" y="2101819"/>
            <a:ext cx="1310640" cy="1268159"/>
          </a:xfrm>
          <a:prstGeom prst="rect">
            <a:avLst/>
          </a:prstGeom>
        </p:spPr>
      </p:pic>
      <p:pic>
        <p:nvPicPr>
          <p:cNvPr id="20" name="Graphic 19" descr="Verward gezicht met effen opvulling met effen opvulling">
            <a:extLst>
              <a:ext uri="{FF2B5EF4-FFF2-40B4-BE49-F238E27FC236}">
                <a16:creationId xmlns:a16="http://schemas.microsoft.com/office/drawing/2014/main" id="{46585949-8FFC-F724-CA46-3CC022FF5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9338" y="4282177"/>
            <a:ext cx="870443" cy="870443"/>
          </a:xfrm>
          <a:prstGeom prst="rect">
            <a:avLst/>
          </a:prstGeom>
        </p:spPr>
      </p:pic>
      <p:sp>
        <p:nvSpPr>
          <p:cNvPr id="22" name="Google Shape;369;g25079a6c75a_0_80">
            <a:extLst>
              <a:ext uri="{FF2B5EF4-FFF2-40B4-BE49-F238E27FC236}">
                <a16:creationId xmlns:a16="http://schemas.microsoft.com/office/drawing/2014/main" id="{A8F6A803-5025-332D-C2DF-A47814B8C799}"/>
              </a:ext>
            </a:extLst>
          </p:cNvPr>
          <p:cNvSpPr txBox="1"/>
          <p:nvPr/>
        </p:nvSpPr>
        <p:spPr>
          <a:xfrm>
            <a:off x="7152000" y="963661"/>
            <a:ext cx="165132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Biologisch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50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D17F2-2AAA-BF5F-988F-0A4832E3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79E4D-49A0-D056-2A04-975ECAEC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9960"/>
          </a:xfrm>
        </p:spPr>
        <p:txBody>
          <a:bodyPr>
            <a:normAutofit/>
          </a:bodyPr>
          <a:lstStyle/>
          <a:p>
            <a:endParaRPr lang="nl-NL" i="1" dirty="0">
              <a:latin typeface="Manrope" pitchFamily="2" charset="0"/>
            </a:endParaRPr>
          </a:p>
        </p:txBody>
      </p:sp>
      <p:pic>
        <p:nvPicPr>
          <p:cNvPr id="4" name="Google Shape;367;g25079a6c75a_0_80">
            <a:extLst>
              <a:ext uri="{FF2B5EF4-FFF2-40B4-BE49-F238E27FC236}">
                <a16:creationId xmlns:a16="http://schemas.microsoft.com/office/drawing/2014/main" id="{9EC53CEA-4922-7CA4-2877-7BE20D6AF5B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33782" t="45237" r="35615" b="5000"/>
          <a:stretch/>
        </p:blipFill>
        <p:spPr>
          <a:xfrm>
            <a:off x="5370604" y="2862242"/>
            <a:ext cx="1694368" cy="1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9;g25079a6c75a_0_80">
            <a:extLst>
              <a:ext uri="{FF2B5EF4-FFF2-40B4-BE49-F238E27FC236}">
                <a16:creationId xmlns:a16="http://schemas.microsoft.com/office/drawing/2014/main" id="{9E826616-6F17-45A1-9100-1AC101D224B4}"/>
              </a:ext>
            </a:extLst>
          </p:cNvPr>
          <p:cNvSpPr txBox="1"/>
          <p:nvPr/>
        </p:nvSpPr>
        <p:spPr>
          <a:xfrm>
            <a:off x="797315" y="5035334"/>
            <a:ext cx="2780502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Angst/ vraagvrees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1B82F8-FF85-09B9-7D0A-57586C68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Ontbijtsessie Deep Democracy Stemgeving</a:t>
            </a:r>
          </a:p>
        </p:txBody>
      </p:sp>
      <p:pic>
        <p:nvPicPr>
          <p:cNvPr id="10" name="Graphic 9" descr="Kunstmatige intelligentie met effen opvulling">
            <a:extLst>
              <a:ext uri="{FF2B5EF4-FFF2-40B4-BE49-F238E27FC236}">
                <a16:creationId xmlns:a16="http://schemas.microsoft.com/office/drawing/2014/main" id="{B1FF027E-D00B-55B4-000D-C2CEA20E2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0" y="581128"/>
            <a:ext cx="914400" cy="914400"/>
          </a:xfrm>
          <a:prstGeom prst="rect">
            <a:avLst/>
          </a:prstGeom>
        </p:spPr>
      </p:pic>
      <p:pic>
        <p:nvPicPr>
          <p:cNvPr id="12" name="Graphic 11" descr="Chatballon silhouet">
            <a:extLst>
              <a:ext uri="{FF2B5EF4-FFF2-40B4-BE49-F238E27FC236}">
                <a16:creationId xmlns:a16="http://schemas.microsoft.com/office/drawing/2014/main" id="{4AF465FE-9D13-4A21-14B8-AE2D5515A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9233" y="2101819"/>
            <a:ext cx="1310640" cy="1268159"/>
          </a:xfrm>
          <a:prstGeom prst="rect">
            <a:avLst/>
          </a:prstGeom>
        </p:spPr>
      </p:pic>
      <p:pic>
        <p:nvPicPr>
          <p:cNvPr id="14" name="Graphic 13" descr="Kinderen met effen opvulling">
            <a:extLst>
              <a:ext uri="{FF2B5EF4-FFF2-40B4-BE49-F238E27FC236}">
                <a16:creationId xmlns:a16="http://schemas.microsoft.com/office/drawing/2014/main" id="{EF3C9B6B-9AA4-DD7F-BC9E-D51F5BCB1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2483" y="3730107"/>
            <a:ext cx="914400" cy="914400"/>
          </a:xfrm>
          <a:prstGeom prst="rect">
            <a:avLst/>
          </a:prstGeom>
        </p:spPr>
      </p:pic>
      <p:pic>
        <p:nvPicPr>
          <p:cNvPr id="20" name="Graphic 19" descr="Verward gezicht met effen opvulling met effen opvulling">
            <a:extLst>
              <a:ext uri="{FF2B5EF4-FFF2-40B4-BE49-F238E27FC236}">
                <a16:creationId xmlns:a16="http://schemas.microsoft.com/office/drawing/2014/main" id="{097AE472-4194-A462-E6EB-94EBF3773A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9338" y="4282177"/>
            <a:ext cx="870443" cy="870443"/>
          </a:xfrm>
          <a:prstGeom prst="rect">
            <a:avLst/>
          </a:prstGeom>
        </p:spPr>
      </p:pic>
      <p:sp>
        <p:nvSpPr>
          <p:cNvPr id="21" name="Google Shape;369;g25079a6c75a_0_80">
            <a:extLst>
              <a:ext uri="{FF2B5EF4-FFF2-40B4-BE49-F238E27FC236}">
                <a16:creationId xmlns:a16="http://schemas.microsoft.com/office/drawing/2014/main" id="{AD3909E7-5A3B-A9B2-D5DE-1D4278418315}"/>
              </a:ext>
            </a:extLst>
          </p:cNvPr>
          <p:cNvSpPr txBox="1"/>
          <p:nvPr/>
        </p:nvSpPr>
        <p:spPr>
          <a:xfrm>
            <a:off x="10382880" y="3945136"/>
            <a:ext cx="1515041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Sociaal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369;g25079a6c75a_0_80">
            <a:extLst>
              <a:ext uri="{FF2B5EF4-FFF2-40B4-BE49-F238E27FC236}">
                <a16:creationId xmlns:a16="http://schemas.microsoft.com/office/drawing/2014/main" id="{41533DCD-D7BF-A727-11AD-78CC621D2469}"/>
              </a:ext>
            </a:extLst>
          </p:cNvPr>
          <p:cNvSpPr txBox="1"/>
          <p:nvPr/>
        </p:nvSpPr>
        <p:spPr>
          <a:xfrm>
            <a:off x="7152000" y="963661"/>
            <a:ext cx="1651320" cy="57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360"/>
              </a:spcBef>
              <a:buClr>
                <a:srgbClr val="000000"/>
              </a:buClr>
              <a:buSzPts val="2000"/>
            </a:pPr>
            <a:r>
              <a:rPr lang="nl-NL" sz="2200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Biologisch</a:t>
            </a:r>
            <a:endParaRPr sz="2000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09811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148FB045F354B94EE187054F767E2" ma:contentTypeVersion="18" ma:contentTypeDescription="Een nieuw document maken." ma:contentTypeScope="" ma:versionID="bd9e468f74b48f92181370754bb78f00">
  <xsd:schema xmlns:xsd="http://www.w3.org/2001/XMLSchema" xmlns:xs="http://www.w3.org/2001/XMLSchema" xmlns:p="http://schemas.microsoft.com/office/2006/metadata/properties" xmlns:ns2="af087b84-f0b5-4a4c-8c80-2ed862e27c5f" xmlns:ns3="5556b9f3-1589-4faa-831d-712eac03c9c7" targetNamespace="http://schemas.microsoft.com/office/2006/metadata/properties" ma:root="true" ma:fieldsID="98b6d6a77200611e5bd45e0f1867069b" ns2:_="" ns3:_="">
    <xsd:import namespace="af087b84-f0b5-4a4c-8c80-2ed862e27c5f"/>
    <xsd:import namespace="5556b9f3-1589-4faa-831d-712eac03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87b84-f0b5-4a4c-8c80-2ed862e27c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40edd1-84e1-4ef4-8edb-cdc85359b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6b9f3-1589-4faa-831d-712eac03c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93f0b6-06fa-4c71-b115-279d9fd953a4}" ma:internalName="TaxCatchAll" ma:showField="CatchAllData" ma:web="5556b9f3-1589-4faa-831d-712eac03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087b84-f0b5-4a4c-8c80-2ed862e27c5f">
      <Terms xmlns="http://schemas.microsoft.com/office/infopath/2007/PartnerControls"/>
    </lcf76f155ced4ddcb4097134ff3c332f>
    <TaxCatchAll xmlns="5556b9f3-1589-4faa-831d-712eac03c9c7" xsi:nil="true"/>
  </documentManagement>
</p:properties>
</file>

<file path=customXml/itemProps1.xml><?xml version="1.0" encoding="utf-8"?>
<ds:datastoreItem xmlns:ds="http://schemas.openxmlformats.org/officeDocument/2006/customXml" ds:itemID="{51AE10E6-D346-42BE-B049-C6534D0BA61A}"/>
</file>

<file path=customXml/itemProps2.xml><?xml version="1.0" encoding="utf-8"?>
<ds:datastoreItem xmlns:ds="http://schemas.openxmlformats.org/officeDocument/2006/customXml" ds:itemID="{81EEA5B3-0B23-48A2-9883-C19F29234602}"/>
</file>

<file path=customXml/itemProps3.xml><?xml version="1.0" encoding="utf-8"?>
<ds:datastoreItem xmlns:ds="http://schemas.openxmlformats.org/officeDocument/2006/customXml" ds:itemID="{663717D4-BE04-4085-AAEF-6AE0F7049EB8}"/>
</file>

<file path=docProps/app.xml><?xml version="1.0" encoding="utf-8"?>
<Properties xmlns="http://schemas.openxmlformats.org/officeDocument/2006/extended-properties" xmlns:vt="http://schemas.openxmlformats.org/officeDocument/2006/docPropsVTypes">
  <TotalTime>13470</TotalTime>
  <Words>185</Words>
  <Application>Microsoft Office PowerPoint</Application>
  <PresentationFormat>Breedbeeld</PresentationFormat>
  <Paragraphs>63</Paragraphs>
  <Slides>15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Manrope</vt:lpstr>
      <vt:lpstr>Kantoorthema</vt:lpstr>
      <vt:lpstr>PowerPoint-presentatie</vt:lpstr>
      <vt:lpstr>Workshop   Meer WIJ start  bij IK</vt:lpstr>
      <vt:lpstr>Meer WIJ start met het IK</vt:lpstr>
      <vt:lpstr>Inclusie paradox</vt:lpstr>
      <vt:lpstr>Sociale rangorde in groepen</vt:lpstr>
      <vt:lpstr>Waarom we niet altijd goed vragen stellen…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Kunst van het vragen stellen  </vt:lpstr>
      <vt:lpstr>Verwonderen vragen en verbeelden</vt:lpstr>
      <vt:lpstr>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Jill Pisters</dc:creator>
  <cp:lastModifiedBy>Michelle Rijbroek-Hoeke</cp:lastModifiedBy>
  <cp:revision>22</cp:revision>
  <dcterms:created xsi:type="dcterms:W3CDTF">2024-09-02T10:41:35Z</dcterms:created>
  <dcterms:modified xsi:type="dcterms:W3CDTF">2024-10-29T14:03:47Z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0x0101009E9148FB045F354B94EE187054F767E2</vt:lpwstr>
  </property>
</Properties>
</file>